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1" r:id="rId4"/>
    <p:sldId id="283" r:id="rId5"/>
    <p:sldId id="272" r:id="rId6"/>
    <p:sldId id="262" r:id="rId7"/>
    <p:sldId id="273" r:id="rId8"/>
    <p:sldId id="284" r:id="rId9"/>
    <p:sldId id="276" r:id="rId10"/>
    <p:sldId id="285" r:id="rId11"/>
    <p:sldId id="282" r:id="rId12"/>
    <p:sldId id="279" r:id="rId13"/>
    <p:sldId id="281" r:id="rId14"/>
    <p:sldId id="271" r:id="rId15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6AEF-DAF0-4C3D-A57D-FB95D5589AE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6359-2726-4A17-BFEE-36F98F61D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6359-2726-4A17-BFEE-36F98F61D9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47A-2F9E-4E50-8B3F-44D9A8C679A5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8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4975-D746-4F20-B802-B2F449ED0E08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8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A2-D316-4ECB-8DEF-7625A1BD44ED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7D5-5520-4233-8197-7FD5606E762B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233-813A-4CA0-90F2-698E470CEEA6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5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7F89-C877-4B8E-ACFB-0B86CE5E563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4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67B8-1BCF-4B51-91C6-6BA8EDB78F13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EF9-56FF-4C8E-BFD5-CD2E37DDAEFE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8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8FC-352E-46C4-AD3A-8B20FBF9EBB8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9623-A690-42BD-A013-1938AE977EB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6701-F378-481A-A6E2-BED62D603AE6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E014-DE32-4FB8-B764-4E32C8A39699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CBA1-B698-4BC5-BF9A-E2A824C4F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2" y="0"/>
            <a:ext cx="1221768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833" y="2159000"/>
            <a:ext cx="11810168" cy="2692400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19134" y="2535704"/>
            <a:ext cx="683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РАЗРАБОТКА ПЛАНА РЕАЛИЗАЦИИ ПРОЕКТА ЦЕНТРА ПЕДАГОГИЧЕСКОЙ ПОДДЕРЖКИ НА ОСНОВЕ ДИАГНОСТИКИ ИНТЕРЕСОВ РОДИТЕЛЕЙ В ОРГАНИЗАЦИЯХ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3" y="1556951"/>
            <a:ext cx="4494628" cy="32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769" y="466883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Требования к составлению анкеты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3320" y="896731"/>
            <a:ext cx="6804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помнить о главной цели – получение информации для профессиональных нужд педагога;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разрабатывать с учетом контингента детей и особенностей их окружения;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вопросы должны формулироваться с учетом образовательного уровня конкретных родителей;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обязательно применять уважительное обращение «Вы»;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анкета должна быть компактной;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структура анкеты должна быть представлена тремя разделами: обращение к родителю, вопросы, благодарность за ответы;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располагать вопросы по принципу «от простого к сложному»;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формулировать вопросы предельно конкретно;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каждый вопрос должен быть самостоятельным и логически отдельным;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• использовать при оформлении анкеты достаточно крупный шрифт, оставлять место для ответов родителей.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309" y="2055870"/>
            <a:ext cx="2943035" cy="2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0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5734" y="1651282"/>
            <a:ext cx="569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0"/>
            <a:ext cx="118993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АНКЕТА №1</a:t>
            </a:r>
          </a:p>
          <a:p>
            <a:r>
              <a:rPr lang="ru-RU" sz="1400" dirty="0"/>
              <a:t>Определение потребности родителей в психолого-педагогических знаниях </a:t>
            </a:r>
          </a:p>
          <a:p>
            <a:endParaRPr lang="ru-RU" sz="1400" dirty="0"/>
          </a:p>
          <a:p>
            <a:r>
              <a:rPr lang="ru-RU" sz="1400" dirty="0"/>
              <a:t>1.	Укажите класс, в котором учится Ваш ребенок. (Если в семье несколько школьников, укажите их классы)</a:t>
            </a:r>
          </a:p>
          <a:p>
            <a:r>
              <a:rPr lang="ru-RU" sz="1400" dirty="0"/>
              <a:t>2.	</a:t>
            </a:r>
            <a:r>
              <a:rPr lang="ru-RU" sz="1400" b="1" dirty="0"/>
              <a:t>Оцените уровень сложности для Вас каждого из направлений воспитания по пятибалльной шкале. (Цифра «1» – самое сложное, на Ваш взгляд, направление, а цифра «5» – самое легкое).</a:t>
            </a:r>
          </a:p>
          <a:p>
            <a:r>
              <a:rPr lang="ru-RU" sz="1400" dirty="0"/>
              <a:t>●	интеллектуальное воспитание;</a:t>
            </a:r>
          </a:p>
          <a:p>
            <a:r>
              <a:rPr lang="ru-RU" sz="1400" dirty="0"/>
              <a:t>●	национальное воспитание;</a:t>
            </a:r>
          </a:p>
          <a:p>
            <a:r>
              <a:rPr lang="ru-RU" sz="1400" dirty="0"/>
              <a:t>●	нравственно-духовное воспитание;</a:t>
            </a:r>
          </a:p>
          <a:p>
            <a:r>
              <a:rPr lang="ru-RU" sz="1400" dirty="0"/>
              <a:t>●	патриотическое воспитание;</a:t>
            </a:r>
          </a:p>
          <a:p>
            <a:r>
              <a:rPr lang="ru-RU" sz="1400" dirty="0"/>
              <a:t>●	правовое воспитание;</a:t>
            </a:r>
          </a:p>
          <a:p>
            <a:r>
              <a:rPr lang="ru-RU" sz="1400" dirty="0"/>
              <a:t>●	трудовое воспитание;</a:t>
            </a:r>
          </a:p>
          <a:p>
            <a:r>
              <a:rPr lang="ru-RU" sz="1400" dirty="0"/>
              <a:t>●	физическое воспитание;</a:t>
            </a:r>
          </a:p>
          <a:p>
            <a:r>
              <a:rPr lang="ru-RU" sz="1400" dirty="0"/>
              <a:t>●	экологическое воспитание;</a:t>
            </a:r>
          </a:p>
          <a:p>
            <a:r>
              <a:rPr lang="ru-RU" sz="1400" dirty="0"/>
              <a:t>●	эмоциональное воспитание;</a:t>
            </a:r>
          </a:p>
          <a:p>
            <a:r>
              <a:rPr lang="ru-RU" sz="1400" dirty="0"/>
              <a:t>●	эстетическое воспитание.</a:t>
            </a:r>
          </a:p>
          <a:p>
            <a:r>
              <a:rPr lang="ru-RU" sz="1400" dirty="0"/>
              <a:t>3.	</a:t>
            </a:r>
            <a:r>
              <a:rPr lang="ru-RU" sz="1400" b="1" dirty="0"/>
              <a:t>Какие вопросы в воспитании ребенка Вас волнуют? (Можно выбрать несколько ответов).</a:t>
            </a:r>
          </a:p>
          <a:p>
            <a:r>
              <a:rPr lang="ru-RU" sz="1400" dirty="0"/>
              <a:t>●	Как предотвратить суицид</a:t>
            </a:r>
          </a:p>
          <a:p>
            <a:r>
              <a:rPr lang="ru-RU" sz="1400" dirty="0"/>
              <a:t>●	как предотвратить травлю ребенка в школе сверстниками</a:t>
            </a:r>
          </a:p>
          <a:p>
            <a:r>
              <a:rPr lang="ru-RU" sz="1400" dirty="0"/>
              <a:t>●	как предотвратить интернет-зависимость</a:t>
            </a:r>
          </a:p>
          <a:p>
            <a:r>
              <a:rPr lang="ru-RU" sz="1400" dirty="0"/>
              <a:t>●	как улучшить взаимоотношения с ребенком</a:t>
            </a:r>
          </a:p>
          <a:p>
            <a:r>
              <a:rPr lang="ru-RU" sz="1400" dirty="0"/>
              <a:t>●	как научить ребенка регулировать эмоции</a:t>
            </a:r>
          </a:p>
          <a:p>
            <a:r>
              <a:rPr lang="ru-RU" sz="1400" dirty="0"/>
              <a:t>●	как помочь ребенку в его социализации</a:t>
            </a:r>
          </a:p>
          <a:p>
            <a:r>
              <a:rPr lang="ru-RU" sz="1400" dirty="0"/>
              <a:t>●	как научить ребенка вести здоровый образ жизни</a:t>
            </a:r>
          </a:p>
          <a:p>
            <a:r>
              <a:rPr lang="ru-RU" sz="1400" dirty="0"/>
              <a:t>●	как помочь ребенку в обучении</a:t>
            </a:r>
          </a:p>
          <a:p>
            <a:r>
              <a:rPr lang="ru-RU" sz="1400" dirty="0"/>
              <a:t>●	как развить жизнестойкость и стрессоустойчивость</a:t>
            </a:r>
          </a:p>
          <a:p>
            <a:r>
              <a:rPr lang="ru-RU" sz="1400" dirty="0"/>
              <a:t>●	как качественно проводить время с ребенком</a:t>
            </a:r>
          </a:p>
          <a:p>
            <a:r>
              <a:rPr lang="ru-RU" sz="1400" dirty="0"/>
              <a:t>●	как помочь ребенку найти свое призвание </a:t>
            </a:r>
          </a:p>
          <a:p>
            <a:r>
              <a:rPr lang="ru-RU" sz="1400" dirty="0"/>
              <a:t>●	другое </a:t>
            </a:r>
          </a:p>
          <a:p>
            <a:r>
              <a:rPr lang="ru-RU" sz="1400" dirty="0"/>
              <a:t>4.	</a:t>
            </a:r>
            <a:r>
              <a:rPr lang="ru-RU" sz="1400" b="1" dirty="0"/>
              <a:t>Какие трудности в воспитании ребенка Вы испытываете в настоящее время? (Дайте, пожалуйста, развернутый ответ. Например, не знаете чем занять ребенка в свободное время, как разделить обязанности по дому между детьми и др.)</a:t>
            </a:r>
          </a:p>
        </p:txBody>
      </p:sp>
    </p:spTree>
    <p:extLst>
      <p:ext uri="{BB962C8B-B14F-4D97-AF65-F5344CB8AC3E}">
        <p14:creationId xmlns:p14="http://schemas.microsoft.com/office/powerpoint/2010/main" val="52270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62636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0" y="1366406"/>
            <a:ext cx="3300991" cy="41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7800" y="749809"/>
            <a:ext cx="6391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Испытываете ли Вы трудности в воспитании, взаимодействии с собственным ребенком? Укажите, какие.</a:t>
            </a:r>
          </a:p>
          <a:p>
            <a:endParaRPr lang="ru-RU" dirty="0"/>
          </a:p>
          <a:p>
            <a:r>
              <a:rPr lang="ru-RU" dirty="0"/>
              <a:t>Отмечается ли у ребёнка трудное поведение? В какой форме оно проявляется?</a:t>
            </a:r>
          </a:p>
          <a:p>
            <a:endParaRPr lang="ru-RU" dirty="0"/>
          </a:p>
          <a:p>
            <a:r>
              <a:rPr lang="ru-RU" dirty="0"/>
              <a:t>Оцените по 5-бальной шкале уровень собственной родительской компетенции, навыков воспитания ребенка (отметьте галочкой выбор балла и поясните в комментариях, почему Вы сделали такой выбор)</a:t>
            </a:r>
          </a:p>
          <a:p>
            <a:r>
              <a:rPr lang="ru-RU" dirty="0"/>
              <a:t>1      	2	3	4	5     Комментарии</a:t>
            </a:r>
          </a:p>
          <a:p>
            <a:r>
              <a:rPr lang="ru-RU" dirty="0"/>
              <a:t>					</a:t>
            </a:r>
          </a:p>
          <a:p>
            <a:r>
              <a:rPr lang="ru-RU" dirty="0"/>
              <a:t>Оцените по 5 бальной шкале уровень удовлетворенности своими отношениями с ребенком (в комментариях укажите, что нуждается в улучшении или что хотелось бы улучшить)</a:t>
            </a:r>
          </a:p>
          <a:p>
            <a:endParaRPr lang="ru-RU" dirty="0"/>
          </a:p>
          <a:p>
            <a:r>
              <a:rPr lang="ru-RU" dirty="0"/>
              <a:t>1      	2	3	4	5    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169595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31934" y="6000628"/>
            <a:ext cx="5621866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" y="1146519"/>
            <a:ext cx="4211273" cy="42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4559" y="327607"/>
            <a:ext cx="66705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Интересным ли для Вас было содержание занятий Центра педагогической поддержки родителей? (Оцените по пятибалльной шкале, где цифра «1» – совсем неинтересно, цифра «5» – очень интересно).</a:t>
            </a:r>
          </a:p>
          <a:p>
            <a:r>
              <a:rPr lang="ru-RU" dirty="0"/>
              <a:t>2.	Оцените качество преподавания в Центре педагогической поддержки родителей по пятибалльной шкале. (Цифра «1» – низкое качество, цифра «5» – высокое качество преподавания. Критерии качества: доступность содержания, интерактивность занятия, красивая грамотная речь, убедительность, профессионализм изложения материала. Отсутствие одного из критериев снижает оценку на 1 балл).</a:t>
            </a:r>
          </a:p>
          <a:p>
            <a:r>
              <a:rPr lang="ru-RU" dirty="0"/>
              <a:t>Оцените степень новизны полученной информации по пятибалльной шкале. (Цифра «1» – нет новой информации, цифра «5» –много новой информации).</a:t>
            </a:r>
          </a:p>
          <a:p>
            <a:r>
              <a:rPr lang="ru-RU" dirty="0"/>
              <a:t>Будете ли Вы применять полученные знания в воспитании Ваших детей? </a:t>
            </a:r>
          </a:p>
          <a:p>
            <a:r>
              <a:rPr lang="ru-RU" dirty="0"/>
              <a:t>•	Да, буду</a:t>
            </a:r>
          </a:p>
          <a:p>
            <a:r>
              <a:rPr lang="ru-RU" dirty="0"/>
              <a:t>•	Нет, не буду</a:t>
            </a:r>
          </a:p>
          <a:p>
            <a:r>
              <a:rPr lang="ru-RU" dirty="0"/>
              <a:t>•	Возможно буду/Частично</a:t>
            </a:r>
          </a:p>
          <a:p>
            <a:r>
              <a:rPr lang="ru-RU" dirty="0"/>
              <a:t>Поделитесь Вашими пожеланиями по совершенствованию деятельности Центра педагогической поддержки родителей (Дайте, пожалуйста, развернутый ответ).</a:t>
            </a:r>
          </a:p>
        </p:txBody>
      </p:sp>
    </p:spTree>
    <p:extLst>
      <p:ext uri="{BB962C8B-B14F-4D97-AF65-F5344CB8AC3E}">
        <p14:creationId xmlns:p14="http://schemas.microsoft.com/office/powerpoint/2010/main" val="77245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9911" y="2688989"/>
            <a:ext cx="8071556" cy="74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БЛАГОДАРЮ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38"/>
            <a:ext cx="1218787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7B9CBA1-B698-4BC5-BF9A-E2A824C4F519}" type="slidenum">
              <a:rPr lang="ru-RU" smtClean="0"/>
              <a:pPr algn="ctr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38" y="3208175"/>
            <a:ext cx="5350443" cy="26715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16705" y="5906373"/>
            <a:ext cx="1548288" cy="115329"/>
          </a:xfrm>
          <a:prstGeom prst="rect">
            <a:avLst/>
          </a:prstGeom>
          <a:solidFill>
            <a:srgbClr val="48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6281" y="1680086"/>
            <a:ext cx="8580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Если твои планы рассчитаны на год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– сей просо, если твои планы рассчитаны на десятилетия – сажай деревья, если же твои планы рассчитаны на века – воспитывай людей</a:t>
            </a:r>
          </a:p>
          <a:p>
            <a:pPr algn="ctr"/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069" y="1382105"/>
            <a:ext cx="9555273" cy="16340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8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879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5024" y="726156"/>
            <a:ext cx="967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ПЕДАГОГИЧЕСКОЙ ПОДДЕРЖКИ РОДИТЕЛЕЙ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84" y="2301695"/>
            <a:ext cx="644862" cy="644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1622" y="1325125"/>
            <a:ext cx="9712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ЦЕЛЬ: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эффективное взаимодействие между организациями среднего образования и родителями для обеспечения гармоничного развития детей.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915" y="24240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Задачи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8992" y="3376557"/>
            <a:ext cx="954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организовать системную педагогическую поддержку родителей для развития их педагогической культуры, психолого-педагогических и социальных компетенций;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8992" y="4299581"/>
            <a:ext cx="855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укреплять взаимодействие между организацией образования и семьей в процессе воспитания и развития детей;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8992" y="5126350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повышать ответственность родителей за воспитание, развитие детей, за обеспечение их благополучия.</a:t>
            </a:r>
          </a:p>
        </p:txBody>
      </p:sp>
    </p:spTree>
    <p:extLst>
      <p:ext uri="{BB962C8B-B14F-4D97-AF65-F5344CB8AC3E}">
        <p14:creationId xmlns:p14="http://schemas.microsoft.com/office/powerpoint/2010/main" val="200722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ДЕЯТЕЛЬНОСТИ ЦЕНТРА ПЕДАГОГИЧЕСКОЙ ПОДДЕРЖКИ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0333" y="3954533"/>
            <a:ext cx="4868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среднего образования осуществляют практическую реализацию педагогической поддержки родителей в Центре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284" y="2124373"/>
            <a:ext cx="4548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Республики Казахстан осуществляет нормативно-правовое обеспечение и контроль проектом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8551" y="4093033"/>
            <a:ext cx="448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Областные, городов Астана, Алматы, Шымкент управления образования осуществляют координацию и контроль деятельности Центра в регионах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0333" y="2124373"/>
            <a:ext cx="474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Городские (районные) отделы образования оказывают содействие в реализации деятельности Центра в организациях образования города, района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3" y="2124373"/>
            <a:ext cx="644862" cy="64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2" y="4162887"/>
            <a:ext cx="644862" cy="644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4373"/>
            <a:ext cx="644862" cy="644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48335"/>
            <a:ext cx="644862" cy="6448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35024" y="3716867"/>
            <a:ext cx="4193709" cy="0"/>
          </a:xfrm>
          <a:prstGeom prst="line">
            <a:avLst/>
          </a:prstGeom>
          <a:ln>
            <a:solidFill>
              <a:srgbClr val="48ACC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0091" y="3708401"/>
            <a:ext cx="4193709" cy="0"/>
          </a:xfrm>
          <a:prstGeom prst="line">
            <a:avLst/>
          </a:prstGeom>
          <a:ln>
            <a:solidFill>
              <a:srgbClr val="48ACC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8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" y="-8238"/>
            <a:ext cx="12191538" cy="68580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6315" y="2489766"/>
            <a:ext cx="3747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НАУЧНО-ПРАКТИЧЕСКИЙ ИНСТИТУТ БЛАГОПОЛУЧИЯ ДЕТЕЙ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«ӨРКЕН»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(далее – ННПИБД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Өркен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 осуществляет научно-методическое и информационно-ресурсное сопровождение: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6268" y="3870697"/>
            <a:ext cx="6145465" cy="774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6268" y="702666"/>
            <a:ext cx="5908400" cy="7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0336" y="4825443"/>
            <a:ext cx="6151397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6268" y="1587058"/>
            <a:ext cx="5279594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0336" y="5532000"/>
            <a:ext cx="6151397" cy="774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59605" y="2373360"/>
            <a:ext cx="5908400" cy="131685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732867" y="2896999"/>
            <a:ext cx="618067" cy="87965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5" y="921506"/>
            <a:ext cx="324937" cy="3249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595406"/>
            <a:ext cx="324937" cy="3249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5" y="2525619"/>
            <a:ext cx="324937" cy="3249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68" y="4060115"/>
            <a:ext cx="324937" cy="3249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03" y="4912931"/>
            <a:ext cx="324937" cy="3249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2" y="5664228"/>
            <a:ext cx="324937" cy="3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06333" y="5080700"/>
            <a:ext cx="6790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Центра в учебном году завершается итоговым мероприятием (родительским форумом, конференцией родителей, родительскими чтениями и др.).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ПЕДАГОГИЧЕСКОЙ ПОДДЕРЖКИ РОДИТЕЛЕЙ ОРГАНИЗАЦИЕЙ СРЕДНЕГО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6333" y="18420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Собрания проводятся в течение учебного года на основе утвержденных программ и расписания.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6333" y="2681102"/>
            <a:ext cx="672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самостоятельное определение тем занятий в объеме 20–30% от программы курса с учетом потребностей организации образования и запросов родителей.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6333" y="3868027"/>
            <a:ext cx="6984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Собрания и занятия проводятся педагогическими работниками, прошедших курсовую подготовку, и творчески работающих педагогов.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96759" y="2582335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96759" y="3750735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64491" y="4961469"/>
            <a:ext cx="6632108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1" y="2469107"/>
            <a:ext cx="2938180" cy="2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" y="-8238"/>
            <a:ext cx="12191538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507567" y="4898178"/>
            <a:ext cx="5664200" cy="948267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7567" y="3357881"/>
            <a:ext cx="5664200" cy="1167735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7567" y="2067058"/>
            <a:ext cx="5664200" cy="948267"/>
          </a:xfrm>
          <a:prstGeom prst="roundRect">
            <a:avLst/>
          </a:prstGeom>
          <a:solidFill>
            <a:schemeClr val="bg1"/>
          </a:solidFill>
          <a:ln>
            <a:solidFill>
              <a:srgbClr val="48AC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7671" y="4063061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7671" y="4653903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7671" y="5235339"/>
            <a:ext cx="3502457" cy="406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6307" y="5060303"/>
            <a:ext cx="497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изучения курса – один учебный год.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5024" y="726156"/>
            <a:ext cx="967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ПРОСВЕЩЕНИЯ, ФОРМЫ ЗАНЯТИЙ,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ФОРМЫ СОТРУДНИЧЕСТВА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2801" y="2190202"/>
            <a:ext cx="36321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родителей осуществляется в соответствии с их выбором одного из  образовательных курсов для родителей детей: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6–7 до 10–11 лет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10–11 до 14–15 лет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14–15 до 17–18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0665" y="2204560"/>
            <a:ext cx="517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Занятия проводятся в формате очного обучения с применением цифровых ресурсов.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6667" y="3465641"/>
            <a:ext cx="482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 для просвещения родителей размещаются на сайте школы. </a:t>
            </a:r>
          </a:p>
        </p:txBody>
      </p:sp>
    </p:spTree>
    <p:extLst>
      <p:ext uri="{BB962C8B-B14F-4D97-AF65-F5344CB8AC3E}">
        <p14:creationId xmlns:p14="http://schemas.microsoft.com/office/powerpoint/2010/main" val="7835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" y="19405"/>
            <a:ext cx="12187879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" y="438912"/>
            <a:ext cx="12187879" cy="59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0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Для определения потребностей родителей в психолого-педагогической поддержки организация образования проводят анкетирование  </a:t>
            </a:r>
            <a:endParaRPr lang="ru-RU" sz="16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" y="1631143"/>
            <a:ext cx="4072956" cy="3501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6584" y="5680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образования могут самостоятельно определить  темы занятий в объеме 20–30% от программы курса с учетом потребностей организации образования и запросов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189000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1053</Words>
  <Application>Microsoft Office PowerPoint</Application>
  <PresentationFormat>Широкоэкранный</PresentationFormat>
  <Paragraphs>108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Школа 16</cp:lastModifiedBy>
  <cp:revision>133</cp:revision>
  <cp:lastPrinted>2023-08-07T03:35:26Z</cp:lastPrinted>
  <dcterms:created xsi:type="dcterms:W3CDTF">2023-08-02T11:10:17Z</dcterms:created>
  <dcterms:modified xsi:type="dcterms:W3CDTF">2024-01-30T05:38:56Z</dcterms:modified>
</cp:coreProperties>
</file>